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4" r:id="rId5"/>
    <p:sldId id="260" r:id="rId6"/>
    <p:sldId id="267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A5E"/>
    <a:srgbClr val="053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66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T04CPF@mail.house.gov" TargetMode="External"/><Relationship Id="rId2" Type="http://schemas.openxmlformats.org/officeDocument/2006/relationships/hyperlink" Target="https://himes.house.gov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mailto:Hannah.Aiken@mail.house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34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60720"/>
            <a:ext cx="9144000" cy="548640"/>
          </a:xfrm>
          <a:prstGeom prst="rect">
            <a:avLst/>
          </a:prstGeom>
          <a:solidFill>
            <a:srgbClr val="FED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616195" y="1527048"/>
            <a:ext cx="5911619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4000" b="0" dirty="0">
                <a:solidFill>
                  <a:srgbClr val="FFFFFF"/>
                </a:solidFill>
                <a:latin typeface="Calibri Light"/>
              </a:rPr>
              <a:t>Fiscal  Year 2027 </a:t>
            </a:r>
          </a:p>
          <a:p>
            <a:pPr algn="ctr"/>
            <a:r>
              <a:rPr lang="en-US" sz="4000" dirty="0">
                <a:solidFill>
                  <a:srgbClr val="FFFFFF"/>
                </a:solidFill>
                <a:latin typeface="Calibri Light"/>
              </a:rPr>
              <a:t>Community Project Funding</a:t>
            </a:r>
            <a:endParaRPr sz="4000" b="0" dirty="0">
              <a:solidFill>
                <a:srgbClr val="FFFFFF"/>
              </a:solidFill>
              <a:latin typeface="Calibri Light"/>
            </a:endParaRPr>
          </a:p>
          <a:p>
            <a:pPr algn="ctr"/>
            <a:r>
              <a:rPr sz="2000" b="0" dirty="0">
                <a:solidFill>
                  <a:srgbClr val="D4E8FF"/>
                </a:solidFill>
                <a:latin typeface="Calibri Light"/>
              </a:rPr>
              <a:t>Office of Congressman Jim Himes</a:t>
            </a:r>
          </a:p>
        </p:txBody>
      </p:sp>
      <p:pic>
        <p:nvPicPr>
          <p:cNvPr id="6" name="Picture 5" descr="A black and white sign&#10;&#10;AI-generated content may be incorrect.">
            <a:extLst>
              <a:ext uri="{FF2B5EF4-FFF2-40B4-BE49-F238E27FC236}">
                <a16:creationId xmlns:a16="http://schemas.microsoft.com/office/drawing/2014/main" id="{C9746C00-C829-A10A-A8C7-2007AEF18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7050" y="4241292"/>
            <a:ext cx="3009900" cy="1181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366A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441569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800" b="0" dirty="0">
                <a:solidFill>
                  <a:srgbClr val="05347E"/>
                </a:solidFill>
                <a:latin typeface="Calibri Light"/>
              </a:rPr>
              <a:t>Community Project Funding </a:t>
            </a:r>
            <a:endParaRPr sz="2800" b="0" dirty="0">
              <a:solidFill>
                <a:srgbClr val="05347E"/>
              </a:solidFill>
              <a:latin typeface="Calibri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7280" y="1463040"/>
            <a:ext cx="6949440" cy="38404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5347E"/>
                </a:solidFill>
                <a:latin typeface="Calibri Light"/>
              </a:rPr>
              <a:t>Community Project Funding (CPF) allows Members of Congress to direct federal appropriations funding to specific projects in their districts.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5347E"/>
                </a:solidFill>
                <a:latin typeface="Calibri Light"/>
              </a:rPr>
              <a:t>The total amount for Community Project Funding in House appropriations bills will not exceed one half of one percent of discretionary spending.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5347E"/>
                </a:solidFill>
                <a:latin typeface="Calibri Light"/>
              </a:rPr>
              <a:t>Projects must be tied to a federal authorization and serve the public good.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5347E"/>
                </a:solidFill>
                <a:latin typeface="Calibri Light"/>
              </a:rPr>
              <a:t>Projects must have evidence of community support.</a:t>
            </a:r>
            <a:endParaRPr lang="en-US" b="0" dirty="0">
              <a:solidFill>
                <a:srgbClr val="05347E"/>
              </a:solidFill>
              <a:latin typeface="Calibri Ligh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5347E"/>
                </a:solidFill>
                <a:latin typeface="Calibri Light"/>
              </a:rPr>
              <a:t>A request submitted to Congressman Himes does NOT guarantee the project will be selected.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5347E"/>
                </a:solidFill>
                <a:latin typeface="Calibri Light"/>
              </a:rPr>
              <a:t>The selection of a project does NOT guarantee it will be funded by the Appropriations Committee.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b="0" dirty="0">
              <a:solidFill>
                <a:srgbClr val="05347E"/>
              </a:solidFill>
              <a:latin typeface="Calibri Light"/>
            </a:endParaRPr>
          </a:p>
        </p:txBody>
      </p:sp>
      <p:pic>
        <p:nvPicPr>
          <p:cNvPr id="5" name="Picture 4" descr="Full color logo (3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274320"/>
            <a:ext cx="2286000" cy="89703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0534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0">
                <a:solidFill>
                  <a:srgbClr val="FFFFFF"/>
                </a:solidFill>
                <a:latin typeface="Calibri Light"/>
              </a:rPr>
              <a:t>JIM HIMES | Application Process Overview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366A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513775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800" b="0" dirty="0">
                <a:solidFill>
                  <a:srgbClr val="05347E"/>
                </a:solidFill>
                <a:latin typeface="Calibri Light"/>
              </a:rPr>
              <a:t>Appropriations Process &amp; Timeline</a:t>
            </a:r>
            <a:endParaRPr sz="2800" b="0" dirty="0">
              <a:solidFill>
                <a:srgbClr val="05347E"/>
              </a:solidFill>
              <a:latin typeface="Calibri Light"/>
            </a:endParaRPr>
          </a:p>
        </p:txBody>
      </p:sp>
      <p:pic>
        <p:nvPicPr>
          <p:cNvPr id="5" name="Picture 4" descr="Full color logo (3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274320"/>
            <a:ext cx="2286000" cy="89703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0534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0">
                <a:solidFill>
                  <a:srgbClr val="FFFFFF"/>
                </a:solidFill>
                <a:latin typeface="Calibri Light"/>
              </a:rPr>
              <a:t>JIM HIMES | Application Process Overview</a:t>
            </a:r>
          </a:p>
        </p:txBody>
      </p:sp>
      <p:sp>
        <p:nvSpPr>
          <p:cNvPr id="7" name="Shape 3">
            <a:extLst>
              <a:ext uri="{FF2B5EF4-FFF2-40B4-BE49-F238E27FC236}">
                <a16:creationId xmlns:a16="http://schemas.microsoft.com/office/drawing/2014/main" id="{308910A9-2C01-490D-0B4B-4FFFE87E4CC5}"/>
              </a:ext>
            </a:extLst>
          </p:cNvPr>
          <p:cNvSpPr/>
          <p:nvPr/>
        </p:nvSpPr>
        <p:spPr>
          <a:xfrm>
            <a:off x="693683" y="3441612"/>
            <a:ext cx="7535917" cy="15766"/>
          </a:xfrm>
          <a:prstGeom prst="line">
            <a:avLst/>
          </a:prstGeom>
          <a:noFill/>
          <a:ln w="31750">
            <a:solidFill>
              <a:srgbClr val="DCDF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46">
            <a:extLst>
              <a:ext uri="{FF2B5EF4-FFF2-40B4-BE49-F238E27FC236}">
                <a16:creationId xmlns:a16="http://schemas.microsoft.com/office/drawing/2014/main" id="{A61D8384-5B26-7793-B8FF-FD016850BB0A}"/>
              </a:ext>
            </a:extLst>
          </p:cNvPr>
          <p:cNvSpPr/>
          <p:nvPr/>
        </p:nvSpPr>
        <p:spPr>
          <a:xfrm>
            <a:off x="883612" y="3310128"/>
            <a:ext cx="237744" cy="237744"/>
          </a:xfrm>
          <a:prstGeom prst="ellipse">
            <a:avLst/>
          </a:prstGeom>
          <a:solidFill>
            <a:srgbClr val="1B2D5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49">
            <a:extLst>
              <a:ext uri="{FF2B5EF4-FFF2-40B4-BE49-F238E27FC236}">
                <a16:creationId xmlns:a16="http://schemas.microsoft.com/office/drawing/2014/main" id="{01FD5F94-BECC-48C2-0368-D72756572CFC}"/>
              </a:ext>
            </a:extLst>
          </p:cNvPr>
          <p:cNvSpPr/>
          <p:nvPr/>
        </p:nvSpPr>
        <p:spPr>
          <a:xfrm>
            <a:off x="434235" y="1381490"/>
            <a:ext cx="1188720" cy="1600201"/>
          </a:xfrm>
          <a:prstGeom prst="rect">
            <a:avLst/>
          </a:prstGeom>
          <a:solidFill>
            <a:srgbClr val="FFFFFF"/>
          </a:solidFill>
          <a:ln w="19050">
            <a:solidFill>
              <a:srgbClr val="1B2D5B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r>
              <a:rPr lang="en-US" sz="1000" b="1" dirty="0">
                <a:solidFill>
                  <a:srgbClr val="05347E"/>
                </a:solidFill>
              </a:rPr>
              <a:t>President’s Budget Request</a:t>
            </a:r>
            <a:endParaRPr lang="en-US" sz="1000" dirty="0">
              <a:solidFill>
                <a:srgbClr val="05347E"/>
              </a:solidFill>
            </a:endParaRPr>
          </a:p>
          <a:p>
            <a:endParaRPr lang="en-US" sz="1000" dirty="0">
              <a:solidFill>
                <a:srgbClr val="05347E"/>
              </a:solidFill>
            </a:endParaRPr>
          </a:p>
          <a:p>
            <a:pPr algn="ctr"/>
            <a:r>
              <a:rPr lang="en-US" sz="1000" dirty="0">
                <a:solidFill>
                  <a:srgbClr val="05347E"/>
                </a:solidFill>
              </a:rPr>
              <a:t>The President submits a budget proposal to Congress with funding priorities for the coming year</a:t>
            </a:r>
          </a:p>
          <a:p>
            <a:endParaRPr lang="en-US" sz="1000" b="1" dirty="0">
              <a:solidFill>
                <a:srgbClr val="05347E"/>
              </a:solidFill>
            </a:endParaRPr>
          </a:p>
        </p:txBody>
      </p:sp>
      <p:sp>
        <p:nvSpPr>
          <p:cNvPr id="10" name="Shape 6">
            <a:extLst>
              <a:ext uri="{FF2B5EF4-FFF2-40B4-BE49-F238E27FC236}">
                <a16:creationId xmlns:a16="http://schemas.microsoft.com/office/drawing/2014/main" id="{52FF34BD-138F-2B1A-45FA-EF2798B2965C}"/>
              </a:ext>
            </a:extLst>
          </p:cNvPr>
          <p:cNvSpPr/>
          <p:nvPr/>
        </p:nvSpPr>
        <p:spPr>
          <a:xfrm>
            <a:off x="1014873" y="2991033"/>
            <a:ext cx="0" cy="333283"/>
          </a:xfrm>
          <a:prstGeom prst="line">
            <a:avLst/>
          </a:prstGeom>
          <a:noFill/>
          <a:ln w="12700">
            <a:solidFill>
              <a:srgbClr val="DCDF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46">
            <a:extLst>
              <a:ext uri="{FF2B5EF4-FFF2-40B4-BE49-F238E27FC236}">
                <a16:creationId xmlns:a16="http://schemas.microsoft.com/office/drawing/2014/main" id="{B28EEBD7-559C-606B-46B8-D4893F07A8BF}"/>
              </a:ext>
            </a:extLst>
          </p:cNvPr>
          <p:cNvSpPr/>
          <p:nvPr/>
        </p:nvSpPr>
        <p:spPr>
          <a:xfrm>
            <a:off x="2290404" y="3299634"/>
            <a:ext cx="237744" cy="237744"/>
          </a:xfrm>
          <a:prstGeom prst="ellipse">
            <a:avLst/>
          </a:prstGeom>
          <a:solidFill>
            <a:srgbClr val="1B2D5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49">
            <a:extLst>
              <a:ext uri="{FF2B5EF4-FFF2-40B4-BE49-F238E27FC236}">
                <a16:creationId xmlns:a16="http://schemas.microsoft.com/office/drawing/2014/main" id="{3502A209-2F60-FD60-2D91-498937D5D3C1}"/>
              </a:ext>
            </a:extLst>
          </p:cNvPr>
          <p:cNvSpPr/>
          <p:nvPr/>
        </p:nvSpPr>
        <p:spPr>
          <a:xfrm>
            <a:off x="1826962" y="3898265"/>
            <a:ext cx="1188720" cy="1600201"/>
          </a:xfrm>
          <a:prstGeom prst="rect">
            <a:avLst/>
          </a:prstGeom>
          <a:solidFill>
            <a:srgbClr val="FFFFFF"/>
          </a:solidFill>
          <a:ln w="19050">
            <a:solidFill>
              <a:srgbClr val="1B2D5B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r>
              <a:rPr lang="en-US" sz="1000" b="1" dirty="0">
                <a:solidFill>
                  <a:srgbClr val="05347E"/>
                </a:solidFill>
              </a:rPr>
              <a:t>Member Requests Due</a:t>
            </a:r>
            <a:endParaRPr lang="en-US" sz="1000" dirty="0">
              <a:solidFill>
                <a:srgbClr val="05347E"/>
              </a:solidFill>
            </a:endParaRPr>
          </a:p>
          <a:p>
            <a:endParaRPr lang="en-US" sz="1000" dirty="0">
              <a:solidFill>
                <a:srgbClr val="05347E"/>
              </a:solidFill>
            </a:endParaRPr>
          </a:p>
          <a:p>
            <a:pPr algn="ctr"/>
            <a:r>
              <a:rPr lang="en-US" sz="1000" dirty="0">
                <a:solidFill>
                  <a:srgbClr val="05347E"/>
                </a:solidFill>
              </a:rPr>
              <a:t>Members submit priorities to the Appropriations committee, including up to 20 CPF requests</a:t>
            </a:r>
            <a:endParaRPr lang="en-US" sz="1000" b="1" dirty="0">
              <a:solidFill>
                <a:srgbClr val="05347E"/>
              </a:solidFill>
            </a:endParaRPr>
          </a:p>
        </p:txBody>
      </p:sp>
      <p:sp>
        <p:nvSpPr>
          <p:cNvPr id="16" name="Shape 6">
            <a:extLst>
              <a:ext uri="{FF2B5EF4-FFF2-40B4-BE49-F238E27FC236}">
                <a16:creationId xmlns:a16="http://schemas.microsoft.com/office/drawing/2014/main" id="{96FF492F-F3F2-6F51-905B-B357B44F4BFE}"/>
              </a:ext>
            </a:extLst>
          </p:cNvPr>
          <p:cNvSpPr/>
          <p:nvPr/>
        </p:nvSpPr>
        <p:spPr>
          <a:xfrm>
            <a:off x="2419648" y="3537378"/>
            <a:ext cx="0" cy="359542"/>
          </a:xfrm>
          <a:prstGeom prst="line">
            <a:avLst/>
          </a:prstGeom>
          <a:noFill/>
          <a:ln w="12700">
            <a:solidFill>
              <a:srgbClr val="DCDF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46">
            <a:extLst>
              <a:ext uri="{FF2B5EF4-FFF2-40B4-BE49-F238E27FC236}">
                <a16:creationId xmlns:a16="http://schemas.microsoft.com/office/drawing/2014/main" id="{88E7B6F3-6950-FA41-FFF6-3492017CB4CE}"/>
              </a:ext>
            </a:extLst>
          </p:cNvPr>
          <p:cNvSpPr/>
          <p:nvPr/>
        </p:nvSpPr>
        <p:spPr>
          <a:xfrm>
            <a:off x="3602401" y="3310128"/>
            <a:ext cx="237744" cy="237744"/>
          </a:xfrm>
          <a:prstGeom prst="ellipse">
            <a:avLst/>
          </a:prstGeom>
          <a:solidFill>
            <a:srgbClr val="1B2D5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49">
            <a:extLst>
              <a:ext uri="{FF2B5EF4-FFF2-40B4-BE49-F238E27FC236}">
                <a16:creationId xmlns:a16="http://schemas.microsoft.com/office/drawing/2014/main" id="{D5DCE9A7-3B11-E74D-068B-5E1AEC1139B6}"/>
              </a:ext>
            </a:extLst>
          </p:cNvPr>
          <p:cNvSpPr/>
          <p:nvPr/>
        </p:nvSpPr>
        <p:spPr>
          <a:xfrm>
            <a:off x="3126913" y="1381490"/>
            <a:ext cx="1188720" cy="1600201"/>
          </a:xfrm>
          <a:prstGeom prst="rect">
            <a:avLst/>
          </a:prstGeom>
          <a:solidFill>
            <a:srgbClr val="FFFFFF"/>
          </a:solidFill>
          <a:ln w="19050">
            <a:solidFill>
              <a:srgbClr val="1B2D5B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r>
              <a:rPr lang="en-US" sz="1000" b="1" dirty="0">
                <a:solidFill>
                  <a:srgbClr val="05347E"/>
                </a:solidFill>
              </a:rPr>
              <a:t>Committee Review &amp; Markup</a:t>
            </a:r>
            <a:endParaRPr lang="en-US" sz="1000" dirty="0">
              <a:solidFill>
                <a:srgbClr val="05347E"/>
              </a:solidFill>
            </a:endParaRPr>
          </a:p>
          <a:p>
            <a:endParaRPr lang="en-US" sz="1000" dirty="0">
              <a:solidFill>
                <a:srgbClr val="05347E"/>
              </a:solidFill>
            </a:endParaRPr>
          </a:p>
          <a:p>
            <a:pPr algn="ctr"/>
            <a:r>
              <a:rPr lang="en-US" sz="1000" dirty="0">
                <a:solidFill>
                  <a:srgbClr val="05347E"/>
                </a:solidFill>
              </a:rPr>
              <a:t>The 12 Subcommittees that make up the Appropriations Committee review and select projects</a:t>
            </a:r>
          </a:p>
          <a:p>
            <a:endParaRPr lang="en-US" sz="1000" b="1" dirty="0">
              <a:solidFill>
                <a:srgbClr val="05347E"/>
              </a:solidFill>
            </a:endParaRPr>
          </a:p>
        </p:txBody>
      </p:sp>
      <p:sp>
        <p:nvSpPr>
          <p:cNvPr id="19" name="Shape 6">
            <a:extLst>
              <a:ext uri="{FF2B5EF4-FFF2-40B4-BE49-F238E27FC236}">
                <a16:creationId xmlns:a16="http://schemas.microsoft.com/office/drawing/2014/main" id="{C82B8404-DC4D-3797-4715-5F212F2462A7}"/>
              </a:ext>
            </a:extLst>
          </p:cNvPr>
          <p:cNvSpPr/>
          <p:nvPr/>
        </p:nvSpPr>
        <p:spPr>
          <a:xfrm>
            <a:off x="3721273" y="2998127"/>
            <a:ext cx="0" cy="319094"/>
          </a:xfrm>
          <a:prstGeom prst="line">
            <a:avLst/>
          </a:prstGeom>
          <a:noFill/>
          <a:ln w="12700">
            <a:solidFill>
              <a:srgbClr val="DCDF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49">
            <a:extLst>
              <a:ext uri="{FF2B5EF4-FFF2-40B4-BE49-F238E27FC236}">
                <a16:creationId xmlns:a16="http://schemas.microsoft.com/office/drawing/2014/main" id="{665400B3-F169-D3FA-C8C1-879049C69FE6}"/>
              </a:ext>
            </a:extLst>
          </p:cNvPr>
          <p:cNvSpPr/>
          <p:nvPr/>
        </p:nvSpPr>
        <p:spPr>
          <a:xfrm>
            <a:off x="4557786" y="3894922"/>
            <a:ext cx="1188720" cy="1600201"/>
          </a:xfrm>
          <a:prstGeom prst="rect">
            <a:avLst/>
          </a:prstGeom>
          <a:solidFill>
            <a:srgbClr val="FFFFFF"/>
          </a:solidFill>
          <a:ln w="19050">
            <a:solidFill>
              <a:srgbClr val="1B2D5B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r>
              <a:rPr lang="en-US" sz="1000" b="1" dirty="0">
                <a:solidFill>
                  <a:srgbClr val="05347E"/>
                </a:solidFill>
              </a:rPr>
              <a:t>House &amp; Senate Consideration</a:t>
            </a:r>
            <a:endParaRPr lang="en-US" sz="1000" dirty="0">
              <a:solidFill>
                <a:srgbClr val="05347E"/>
              </a:solidFill>
            </a:endParaRPr>
          </a:p>
          <a:p>
            <a:endParaRPr lang="en-US" sz="1000" dirty="0">
              <a:solidFill>
                <a:srgbClr val="05347E"/>
              </a:solidFill>
            </a:endParaRPr>
          </a:p>
          <a:p>
            <a:pPr algn="ctr"/>
            <a:r>
              <a:rPr lang="en-US" sz="1000" dirty="0">
                <a:solidFill>
                  <a:srgbClr val="05347E"/>
                </a:solidFill>
              </a:rPr>
              <a:t>Both chambers debate and vote on the appropriations bills</a:t>
            </a:r>
          </a:p>
          <a:p>
            <a:endParaRPr lang="en-US" sz="1000" b="1" dirty="0">
              <a:solidFill>
                <a:srgbClr val="05347E"/>
              </a:solidFill>
            </a:endParaRPr>
          </a:p>
        </p:txBody>
      </p:sp>
      <p:sp>
        <p:nvSpPr>
          <p:cNvPr id="21" name="Shape 46">
            <a:extLst>
              <a:ext uri="{FF2B5EF4-FFF2-40B4-BE49-F238E27FC236}">
                <a16:creationId xmlns:a16="http://schemas.microsoft.com/office/drawing/2014/main" id="{A1F40840-E4EB-8CCE-6784-6253B906A54D}"/>
              </a:ext>
            </a:extLst>
          </p:cNvPr>
          <p:cNvSpPr/>
          <p:nvPr/>
        </p:nvSpPr>
        <p:spPr>
          <a:xfrm>
            <a:off x="4967489" y="3317221"/>
            <a:ext cx="237744" cy="237744"/>
          </a:xfrm>
          <a:prstGeom prst="ellipse">
            <a:avLst/>
          </a:prstGeom>
          <a:solidFill>
            <a:srgbClr val="1B2D5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8EAB87F-FB78-821D-E49C-0735E7EE4BB8}"/>
              </a:ext>
            </a:extLst>
          </p:cNvPr>
          <p:cNvSpPr txBox="1"/>
          <p:nvPr/>
        </p:nvSpPr>
        <p:spPr>
          <a:xfrm>
            <a:off x="693683" y="3608759"/>
            <a:ext cx="7886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February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2733C1-9B2F-7861-CA77-4CE6899719F5}"/>
              </a:ext>
            </a:extLst>
          </p:cNvPr>
          <p:cNvSpPr txBox="1"/>
          <p:nvPr/>
        </p:nvSpPr>
        <p:spPr>
          <a:xfrm>
            <a:off x="2160841" y="3025142"/>
            <a:ext cx="5726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March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AEA9FE-616F-4C2A-1F78-220E80FE7504}"/>
              </a:ext>
            </a:extLst>
          </p:cNvPr>
          <p:cNvSpPr txBox="1"/>
          <p:nvPr/>
        </p:nvSpPr>
        <p:spPr>
          <a:xfrm>
            <a:off x="3379509" y="3635420"/>
            <a:ext cx="7886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April - June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7A8B594-610E-DE3B-5B3A-2939EFDC0E28}"/>
              </a:ext>
            </a:extLst>
          </p:cNvPr>
          <p:cNvSpPr txBox="1"/>
          <p:nvPr/>
        </p:nvSpPr>
        <p:spPr>
          <a:xfrm>
            <a:off x="4557786" y="3076519"/>
            <a:ext cx="12020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July – November*</a:t>
            </a:r>
          </a:p>
        </p:txBody>
      </p:sp>
      <p:sp>
        <p:nvSpPr>
          <p:cNvPr id="27" name="Shape 6">
            <a:extLst>
              <a:ext uri="{FF2B5EF4-FFF2-40B4-BE49-F238E27FC236}">
                <a16:creationId xmlns:a16="http://schemas.microsoft.com/office/drawing/2014/main" id="{13759149-A91B-0F22-7A70-0D9A1972478B}"/>
              </a:ext>
            </a:extLst>
          </p:cNvPr>
          <p:cNvSpPr/>
          <p:nvPr/>
        </p:nvSpPr>
        <p:spPr>
          <a:xfrm flipH="1">
            <a:off x="5086361" y="3549520"/>
            <a:ext cx="0" cy="313274"/>
          </a:xfrm>
          <a:prstGeom prst="line">
            <a:avLst/>
          </a:prstGeom>
          <a:noFill/>
          <a:ln w="12700">
            <a:solidFill>
              <a:srgbClr val="DCDF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49">
            <a:extLst>
              <a:ext uri="{FF2B5EF4-FFF2-40B4-BE49-F238E27FC236}">
                <a16:creationId xmlns:a16="http://schemas.microsoft.com/office/drawing/2014/main" id="{9D6F829F-4FDE-0FA9-0E9A-40465C2DE142}"/>
              </a:ext>
            </a:extLst>
          </p:cNvPr>
          <p:cNvSpPr/>
          <p:nvPr/>
        </p:nvSpPr>
        <p:spPr>
          <a:xfrm>
            <a:off x="5960294" y="1403867"/>
            <a:ext cx="1188720" cy="1600201"/>
          </a:xfrm>
          <a:prstGeom prst="rect">
            <a:avLst/>
          </a:prstGeom>
          <a:solidFill>
            <a:srgbClr val="FFFFFF"/>
          </a:solidFill>
          <a:ln w="19050">
            <a:solidFill>
              <a:srgbClr val="1B2D5B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r>
              <a:rPr lang="en-US" sz="1000" b="1" dirty="0">
                <a:solidFill>
                  <a:srgbClr val="05347E"/>
                </a:solidFill>
              </a:rPr>
              <a:t>Government Funding Signed into Law</a:t>
            </a:r>
            <a:endParaRPr lang="en-US" sz="1000" dirty="0">
              <a:solidFill>
                <a:srgbClr val="05347E"/>
              </a:solidFill>
            </a:endParaRPr>
          </a:p>
          <a:p>
            <a:endParaRPr lang="en-US" sz="1000" dirty="0">
              <a:solidFill>
                <a:srgbClr val="05347E"/>
              </a:solidFill>
            </a:endParaRPr>
          </a:p>
          <a:p>
            <a:pPr algn="ctr"/>
            <a:r>
              <a:rPr lang="en-US" sz="1000" dirty="0">
                <a:solidFill>
                  <a:srgbClr val="05347E"/>
                </a:solidFill>
              </a:rPr>
              <a:t>Both chambers debate and vote on the appropriations bills</a:t>
            </a:r>
          </a:p>
          <a:p>
            <a:endParaRPr lang="en-US" sz="1000" b="1" dirty="0">
              <a:solidFill>
                <a:srgbClr val="05347E"/>
              </a:solidFill>
            </a:endParaRPr>
          </a:p>
        </p:txBody>
      </p:sp>
      <p:sp>
        <p:nvSpPr>
          <p:cNvPr id="29" name="Shape 49">
            <a:extLst>
              <a:ext uri="{FF2B5EF4-FFF2-40B4-BE49-F238E27FC236}">
                <a16:creationId xmlns:a16="http://schemas.microsoft.com/office/drawing/2014/main" id="{CC147E9E-FCB3-1B82-8BD3-7AD12EDEBAAC}"/>
              </a:ext>
            </a:extLst>
          </p:cNvPr>
          <p:cNvSpPr/>
          <p:nvPr/>
        </p:nvSpPr>
        <p:spPr>
          <a:xfrm>
            <a:off x="7300094" y="3862794"/>
            <a:ext cx="1188720" cy="1788149"/>
          </a:xfrm>
          <a:prstGeom prst="rect">
            <a:avLst/>
          </a:prstGeom>
          <a:solidFill>
            <a:srgbClr val="FFFFFF"/>
          </a:solidFill>
          <a:ln w="19050">
            <a:solidFill>
              <a:srgbClr val="1B2D5B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algn="ctr"/>
            <a:r>
              <a:rPr lang="en-US" sz="1000" b="1" dirty="0">
                <a:solidFill>
                  <a:srgbClr val="05347E"/>
                </a:solidFill>
              </a:rPr>
              <a:t>Complete Grant Agreement</a:t>
            </a:r>
            <a:endParaRPr lang="en-US" sz="1000" dirty="0">
              <a:solidFill>
                <a:srgbClr val="05347E"/>
              </a:solidFill>
            </a:endParaRPr>
          </a:p>
          <a:p>
            <a:endParaRPr lang="en-US" sz="1000" dirty="0">
              <a:solidFill>
                <a:srgbClr val="05347E"/>
              </a:solidFill>
            </a:endParaRPr>
          </a:p>
          <a:p>
            <a:pPr algn="ctr"/>
            <a:r>
              <a:rPr lang="en-US" sz="1000" dirty="0">
                <a:solidFill>
                  <a:srgbClr val="05347E"/>
                </a:solidFill>
              </a:rPr>
              <a:t>Recipients must work with the designated federal agency to complete and execute the grant agreement </a:t>
            </a:r>
          </a:p>
          <a:p>
            <a:endParaRPr lang="en-US" sz="1000" b="1" dirty="0">
              <a:solidFill>
                <a:srgbClr val="05347E"/>
              </a:solidFill>
            </a:endParaRPr>
          </a:p>
        </p:txBody>
      </p:sp>
      <p:sp>
        <p:nvSpPr>
          <p:cNvPr id="30" name="Shape 46">
            <a:extLst>
              <a:ext uri="{FF2B5EF4-FFF2-40B4-BE49-F238E27FC236}">
                <a16:creationId xmlns:a16="http://schemas.microsoft.com/office/drawing/2014/main" id="{D83DBB6C-7A41-D6DB-A508-8CAD50084446}"/>
              </a:ext>
            </a:extLst>
          </p:cNvPr>
          <p:cNvSpPr/>
          <p:nvPr/>
        </p:nvSpPr>
        <p:spPr>
          <a:xfrm>
            <a:off x="6464139" y="3322740"/>
            <a:ext cx="237744" cy="237744"/>
          </a:xfrm>
          <a:prstGeom prst="ellipse">
            <a:avLst/>
          </a:prstGeom>
          <a:solidFill>
            <a:srgbClr val="1B2D5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46">
            <a:extLst>
              <a:ext uri="{FF2B5EF4-FFF2-40B4-BE49-F238E27FC236}">
                <a16:creationId xmlns:a16="http://schemas.microsoft.com/office/drawing/2014/main" id="{8ACDDCD3-406E-07BB-4FB7-949C4AA97668}"/>
              </a:ext>
            </a:extLst>
          </p:cNvPr>
          <p:cNvSpPr/>
          <p:nvPr/>
        </p:nvSpPr>
        <p:spPr>
          <a:xfrm>
            <a:off x="7694295" y="3330623"/>
            <a:ext cx="237744" cy="237744"/>
          </a:xfrm>
          <a:prstGeom prst="ellipse">
            <a:avLst/>
          </a:prstGeom>
          <a:solidFill>
            <a:srgbClr val="1B2D5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4A80609-D1D0-11D8-E926-C31E340DE7FD}"/>
              </a:ext>
            </a:extLst>
          </p:cNvPr>
          <p:cNvSpPr txBox="1"/>
          <p:nvPr/>
        </p:nvSpPr>
        <p:spPr>
          <a:xfrm>
            <a:off x="6078774" y="3619921"/>
            <a:ext cx="10258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Supposed to happen by September 30*</a:t>
            </a:r>
          </a:p>
        </p:txBody>
      </p:sp>
      <p:sp>
        <p:nvSpPr>
          <p:cNvPr id="33" name="Shape 6">
            <a:extLst>
              <a:ext uri="{FF2B5EF4-FFF2-40B4-BE49-F238E27FC236}">
                <a16:creationId xmlns:a16="http://schemas.microsoft.com/office/drawing/2014/main" id="{EC2EC4C4-8122-E0AA-7B5E-5F22DB62563B}"/>
              </a:ext>
            </a:extLst>
          </p:cNvPr>
          <p:cNvSpPr/>
          <p:nvPr/>
        </p:nvSpPr>
        <p:spPr>
          <a:xfrm>
            <a:off x="6585901" y="3011089"/>
            <a:ext cx="0" cy="319094"/>
          </a:xfrm>
          <a:prstGeom prst="line">
            <a:avLst/>
          </a:prstGeom>
          <a:noFill/>
          <a:ln w="12700">
            <a:solidFill>
              <a:srgbClr val="DCDF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6">
            <a:extLst>
              <a:ext uri="{FF2B5EF4-FFF2-40B4-BE49-F238E27FC236}">
                <a16:creationId xmlns:a16="http://schemas.microsoft.com/office/drawing/2014/main" id="{484D4667-3149-ED7D-4FD6-05FC296F827E}"/>
              </a:ext>
            </a:extLst>
          </p:cNvPr>
          <p:cNvSpPr/>
          <p:nvPr/>
        </p:nvSpPr>
        <p:spPr>
          <a:xfrm flipH="1">
            <a:off x="7814594" y="3564179"/>
            <a:ext cx="0" cy="297145"/>
          </a:xfrm>
          <a:prstGeom prst="line">
            <a:avLst/>
          </a:prstGeom>
          <a:noFill/>
          <a:ln w="12700">
            <a:solidFill>
              <a:srgbClr val="DCDF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121AE-717F-6302-1DE8-2DDC93A8AA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500" u="sng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Eligible Recipients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State and local governments (cities, towns, COGs)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Tribal governments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Public water districts and authorities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Public colleges and universities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Eligible non-profit organizations (subject to account guidance)</a:t>
            </a:r>
          </a:p>
          <a:p>
            <a:pPr marL="0" indent="0">
              <a:buNone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67AB02-10F2-85EC-99CF-B724A19043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500" u="sng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Not Eligible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For-profit entities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Out-of-district projects 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Memorials, Museums, or Commemoratives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30A492E-5776-CF42-CAD5-980AE0F1944E}"/>
              </a:ext>
            </a:extLst>
          </p:cNvPr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366A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28" name="Picture 27" descr="Full color logo (3).png">
            <a:extLst>
              <a:ext uri="{FF2B5EF4-FFF2-40B4-BE49-F238E27FC236}">
                <a16:creationId xmlns:a16="http://schemas.microsoft.com/office/drawing/2014/main" id="{29C89B7F-7048-9718-9B8F-FA35EFC43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274320"/>
            <a:ext cx="2286000" cy="897038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F51D0C60-BBDB-4053-F0FE-05EDAC21D851}"/>
              </a:ext>
            </a:extLst>
          </p:cNvPr>
          <p:cNvSpPr txBox="1"/>
          <p:nvPr/>
        </p:nvSpPr>
        <p:spPr>
          <a:xfrm>
            <a:off x="91440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0" dirty="0">
                <a:solidFill>
                  <a:srgbClr val="05347E"/>
                </a:solidFill>
                <a:latin typeface="Calibri Light"/>
              </a:rPr>
              <a:t>Eligibility Requirements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292C49C-37F8-A755-6661-9DBD93812A69}"/>
              </a:ext>
            </a:extLst>
          </p:cNvPr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0534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0">
                <a:solidFill>
                  <a:srgbClr val="FFFFFF"/>
                </a:solidFill>
                <a:latin typeface="Calibri Light"/>
              </a:rPr>
              <a:t>JIM HIMES | Application Process Overview</a:t>
            </a:r>
          </a:p>
        </p:txBody>
      </p:sp>
    </p:spTree>
    <p:extLst>
      <p:ext uri="{BB962C8B-B14F-4D97-AF65-F5344CB8AC3E}">
        <p14:creationId xmlns:p14="http://schemas.microsoft.com/office/powerpoint/2010/main" val="1377582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366A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384207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800" b="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Eligible Funding Accounts</a:t>
            </a:r>
            <a:endParaRPr sz="2800" b="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Picture 4" descr="Full color logo (3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274320"/>
            <a:ext cx="2286000" cy="89703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0534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JIM HIMES | Application Process Overview</a:t>
            </a:r>
          </a:p>
        </p:txBody>
      </p:sp>
      <p:sp>
        <p:nvSpPr>
          <p:cNvPr id="7" name="Shape 2">
            <a:extLst>
              <a:ext uri="{FF2B5EF4-FFF2-40B4-BE49-F238E27FC236}">
                <a16:creationId xmlns:a16="http://schemas.microsoft.com/office/drawing/2014/main" id="{753626A2-C418-8E54-4640-088F164C7698}"/>
              </a:ext>
            </a:extLst>
          </p:cNvPr>
          <p:cNvSpPr/>
          <p:nvPr/>
        </p:nvSpPr>
        <p:spPr>
          <a:xfrm>
            <a:off x="155446" y="1697380"/>
            <a:ext cx="208483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</a:rPr>
              <a:t>Rural Community Facilities Grants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</a:rPr>
              <a:t>Distance Learning &amp; Telemedicine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</a:rPr>
              <a:t>Water &amp; Waste Disposal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</a:rPr>
              <a:t>Agricultural Research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</a:rPr>
              <a:t>Conservation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5347E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Shape 2">
            <a:extLst>
              <a:ext uri="{FF2B5EF4-FFF2-40B4-BE49-F238E27FC236}">
                <a16:creationId xmlns:a16="http://schemas.microsoft.com/office/drawing/2014/main" id="{F840AAB0-03D4-84B2-EEB4-554E576F3A93}"/>
              </a:ext>
            </a:extLst>
          </p:cNvPr>
          <p:cNvSpPr/>
          <p:nvPr/>
        </p:nvSpPr>
        <p:spPr>
          <a:xfrm>
            <a:off x="2414020" y="1697380"/>
            <a:ext cx="208483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NIST Scientific &amp; Technical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NOAA Coastal Zone Management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Byrne Justice Assistance Grants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COPS Technology &amp; Equipment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NASA Safety, Security, &amp; Mission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Shape 2">
            <a:extLst>
              <a:ext uri="{FF2B5EF4-FFF2-40B4-BE49-F238E27FC236}">
                <a16:creationId xmlns:a16="http://schemas.microsoft.com/office/drawing/2014/main" id="{9699BA7E-0261-0142-4DFE-B7F16AA29E77}"/>
              </a:ext>
            </a:extLst>
          </p:cNvPr>
          <p:cNvSpPr/>
          <p:nvPr/>
        </p:nvSpPr>
        <p:spPr>
          <a:xfrm>
            <a:off x="4654298" y="1697380"/>
            <a:ext cx="208483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Army Corps of Engineers Civil 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Bureau of Reclamation</a:t>
            </a:r>
          </a:p>
        </p:txBody>
      </p:sp>
      <p:sp>
        <p:nvSpPr>
          <p:cNvPr id="10" name="Shape 2">
            <a:extLst>
              <a:ext uri="{FF2B5EF4-FFF2-40B4-BE49-F238E27FC236}">
                <a16:creationId xmlns:a16="http://schemas.microsoft.com/office/drawing/2014/main" id="{91AB6779-D506-1199-2BC6-AB3E5042851C}"/>
              </a:ext>
            </a:extLst>
          </p:cNvPr>
          <p:cNvSpPr/>
          <p:nvPr/>
        </p:nvSpPr>
        <p:spPr>
          <a:xfrm>
            <a:off x="6871707" y="1691640"/>
            <a:ext cx="208483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Building Resilient Infrastructure and Communities program (BRIC)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Emergency Operations Center Grants</a:t>
            </a:r>
          </a:p>
          <a:p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11" name="Shape 12">
            <a:extLst>
              <a:ext uri="{FF2B5EF4-FFF2-40B4-BE49-F238E27FC236}">
                <a16:creationId xmlns:a16="http://schemas.microsoft.com/office/drawing/2014/main" id="{3A02EECA-9678-9DDE-6387-49526A9025A1}"/>
              </a:ext>
            </a:extLst>
          </p:cNvPr>
          <p:cNvSpPr/>
          <p:nvPr/>
        </p:nvSpPr>
        <p:spPr>
          <a:xfrm>
            <a:off x="155446" y="1697380"/>
            <a:ext cx="2080259" cy="347472"/>
          </a:xfrm>
          <a:prstGeom prst="rect">
            <a:avLst/>
          </a:prstGeom>
          <a:solidFill>
            <a:srgbClr val="05347E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Agriculture </a:t>
            </a:r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6CC73D0A-A941-509C-DE7F-6D9057877AAB}"/>
              </a:ext>
            </a:extLst>
          </p:cNvPr>
          <p:cNvSpPr/>
          <p:nvPr/>
        </p:nvSpPr>
        <p:spPr>
          <a:xfrm>
            <a:off x="2418593" y="1697380"/>
            <a:ext cx="2071111" cy="347472"/>
          </a:xfrm>
          <a:prstGeom prst="rect">
            <a:avLst/>
          </a:prstGeom>
          <a:solidFill>
            <a:srgbClr val="05347E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rgbClr val="FEDA5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*</a:t>
            </a:r>
            <a:r>
              <a:rPr lang="en-US" sz="1200" b="1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Commerce, Justice &amp; Science  </a:t>
            </a:r>
          </a:p>
        </p:txBody>
      </p:sp>
      <p:sp>
        <p:nvSpPr>
          <p:cNvPr id="15" name="Shape 12">
            <a:extLst>
              <a:ext uri="{FF2B5EF4-FFF2-40B4-BE49-F238E27FC236}">
                <a16:creationId xmlns:a16="http://schemas.microsoft.com/office/drawing/2014/main" id="{60991BF4-EDC8-F903-96F3-36512165972F}"/>
              </a:ext>
            </a:extLst>
          </p:cNvPr>
          <p:cNvSpPr/>
          <p:nvPr/>
        </p:nvSpPr>
        <p:spPr>
          <a:xfrm>
            <a:off x="4645150" y="1697380"/>
            <a:ext cx="2080259" cy="347472"/>
          </a:xfrm>
          <a:prstGeom prst="rect">
            <a:avLst/>
          </a:prstGeom>
          <a:solidFill>
            <a:srgbClr val="05347E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Energy &amp; Water</a:t>
            </a:r>
          </a:p>
        </p:txBody>
      </p:sp>
      <p:sp>
        <p:nvSpPr>
          <p:cNvPr id="16" name="Shape 12">
            <a:extLst>
              <a:ext uri="{FF2B5EF4-FFF2-40B4-BE49-F238E27FC236}">
                <a16:creationId xmlns:a16="http://schemas.microsoft.com/office/drawing/2014/main" id="{21B76B0A-3742-CBF0-6C1B-06D97FD546AB}"/>
              </a:ext>
            </a:extLst>
          </p:cNvPr>
          <p:cNvSpPr/>
          <p:nvPr/>
        </p:nvSpPr>
        <p:spPr>
          <a:xfrm>
            <a:off x="6876280" y="1691640"/>
            <a:ext cx="2080259" cy="347472"/>
          </a:xfrm>
          <a:prstGeom prst="rect">
            <a:avLst/>
          </a:prstGeom>
          <a:solidFill>
            <a:srgbClr val="05347E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rgbClr val="FEDA5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*</a:t>
            </a:r>
            <a:r>
              <a:rPr lang="en-US" sz="1200" b="1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Homeland Security </a:t>
            </a:r>
          </a:p>
        </p:txBody>
      </p:sp>
      <p:sp>
        <p:nvSpPr>
          <p:cNvPr id="17" name="Shape 2">
            <a:extLst>
              <a:ext uri="{FF2B5EF4-FFF2-40B4-BE49-F238E27FC236}">
                <a16:creationId xmlns:a16="http://schemas.microsoft.com/office/drawing/2014/main" id="{0ED07385-75DD-3534-9CC2-F760664149E1}"/>
              </a:ext>
            </a:extLst>
          </p:cNvPr>
          <p:cNvSpPr/>
          <p:nvPr/>
        </p:nvSpPr>
        <p:spPr>
          <a:xfrm>
            <a:off x="157737" y="3653028"/>
            <a:ext cx="208483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EPA State &amp; Tribal Assistance Grants (STAG) Clean Water State Revolving Fund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EPA State &amp; Tribal Assistance Grants (STAG) Drinking Water State Revolving Fund</a:t>
            </a: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Shape 2">
            <a:extLst>
              <a:ext uri="{FF2B5EF4-FFF2-40B4-BE49-F238E27FC236}">
                <a16:creationId xmlns:a16="http://schemas.microsoft.com/office/drawing/2014/main" id="{67D2A1E1-89CE-7E45-2189-2754F0E0CC8F}"/>
              </a:ext>
            </a:extLst>
          </p:cNvPr>
          <p:cNvSpPr/>
          <p:nvPr/>
        </p:nvSpPr>
        <p:spPr>
          <a:xfrm>
            <a:off x="4645150" y="3670148"/>
            <a:ext cx="208483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Construction – Active Components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Construction – Reserve Components</a:t>
            </a:r>
          </a:p>
        </p:txBody>
      </p:sp>
      <p:sp>
        <p:nvSpPr>
          <p:cNvPr id="19" name="Shape 2">
            <a:extLst>
              <a:ext uri="{FF2B5EF4-FFF2-40B4-BE49-F238E27FC236}">
                <a16:creationId xmlns:a16="http://schemas.microsoft.com/office/drawing/2014/main" id="{16215BF1-DE87-90D9-5F6F-B4544095AE57}"/>
              </a:ext>
            </a:extLst>
          </p:cNvPr>
          <p:cNvSpPr/>
          <p:nvPr/>
        </p:nvSpPr>
        <p:spPr>
          <a:xfrm>
            <a:off x="6871707" y="3653028"/>
            <a:ext cx="208483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Airport Improvement Program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Highway Infrastructure Program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Transit Infrastructure Program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Port Infrastructure Development Program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Consolidated Rail Infrastructure &amp; Safety Improvements (CRISI)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Community Development Fund – Economic Development Initiative</a:t>
            </a:r>
          </a:p>
        </p:txBody>
      </p:sp>
      <p:sp>
        <p:nvSpPr>
          <p:cNvPr id="20" name="Shape 12">
            <a:extLst>
              <a:ext uri="{FF2B5EF4-FFF2-40B4-BE49-F238E27FC236}">
                <a16:creationId xmlns:a16="http://schemas.microsoft.com/office/drawing/2014/main" id="{995617F0-E2BB-EB61-F4F6-A503AE769388}"/>
              </a:ext>
            </a:extLst>
          </p:cNvPr>
          <p:cNvSpPr/>
          <p:nvPr/>
        </p:nvSpPr>
        <p:spPr>
          <a:xfrm>
            <a:off x="155445" y="3655898"/>
            <a:ext cx="2080259" cy="347472"/>
          </a:xfrm>
          <a:prstGeom prst="rect">
            <a:avLst/>
          </a:prstGeom>
          <a:solidFill>
            <a:srgbClr val="05347E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rgbClr val="FEDA5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*</a:t>
            </a:r>
            <a:r>
              <a:rPr lang="en-US" sz="1200" b="1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Interior &amp; Environment</a:t>
            </a:r>
          </a:p>
        </p:txBody>
      </p:sp>
      <p:sp>
        <p:nvSpPr>
          <p:cNvPr id="21" name="Shape 12">
            <a:extLst>
              <a:ext uri="{FF2B5EF4-FFF2-40B4-BE49-F238E27FC236}">
                <a16:creationId xmlns:a16="http://schemas.microsoft.com/office/drawing/2014/main" id="{E7583939-E871-A443-3689-18697233934E}"/>
              </a:ext>
            </a:extLst>
          </p:cNvPr>
          <p:cNvSpPr/>
          <p:nvPr/>
        </p:nvSpPr>
        <p:spPr>
          <a:xfrm>
            <a:off x="4645149" y="3667645"/>
            <a:ext cx="2080259" cy="347472"/>
          </a:xfrm>
          <a:prstGeom prst="rect">
            <a:avLst/>
          </a:prstGeom>
          <a:solidFill>
            <a:srgbClr val="05347E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Military Construction &amp; VA</a:t>
            </a:r>
          </a:p>
        </p:txBody>
      </p:sp>
      <p:sp>
        <p:nvSpPr>
          <p:cNvPr id="22" name="Shape 12">
            <a:extLst>
              <a:ext uri="{FF2B5EF4-FFF2-40B4-BE49-F238E27FC236}">
                <a16:creationId xmlns:a16="http://schemas.microsoft.com/office/drawing/2014/main" id="{E22C1BD9-1CB8-A17A-8FBB-0B5978F081A4}"/>
              </a:ext>
            </a:extLst>
          </p:cNvPr>
          <p:cNvSpPr/>
          <p:nvPr/>
        </p:nvSpPr>
        <p:spPr>
          <a:xfrm>
            <a:off x="6873993" y="3655898"/>
            <a:ext cx="2080259" cy="347472"/>
          </a:xfrm>
          <a:prstGeom prst="rect">
            <a:avLst/>
          </a:prstGeom>
          <a:solidFill>
            <a:srgbClr val="05347E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rgbClr val="FEDA5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*</a:t>
            </a:r>
            <a:r>
              <a:rPr lang="en-US" sz="1200" b="1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Transportation HUD</a:t>
            </a:r>
          </a:p>
        </p:txBody>
      </p:sp>
      <p:sp>
        <p:nvSpPr>
          <p:cNvPr id="23" name="Shape 2">
            <a:extLst>
              <a:ext uri="{FF2B5EF4-FFF2-40B4-BE49-F238E27FC236}">
                <a16:creationId xmlns:a16="http://schemas.microsoft.com/office/drawing/2014/main" id="{0EDA5CFA-2E83-D3AF-5142-32F4AF22B047}"/>
              </a:ext>
            </a:extLst>
          </p:cNvPr>
          <p:cNvSpPr/>
          <p:nvPr/>
        </p:nvSpPr>
        <p:spPr>
          <a:xfrm>
            <a:off x="2411732" y="3653028"/>
            <a:ext cx="2084832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000" b="1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Health Resources and Services Administration</a:t>
            </a:r>
          </a:p>
        </p:txBody>
      </p:sp>
      <p:sp>
        <p:nvSpPr>
          <p:cNvPr id="24" name="Shape 12">
            <a:extLst>
              <a:ext uri="{FF2B5EF4-FFF2-40B4-BE49-F238E27FC236}">
                <a16:creationId xmlns:a16="http://schemas.microsoft.com/office/drawing/2014/main" id="{4F29E8CF-76AF-6D29-7578-17226D46624E}"/>
              </a:ext>
            </a:extLst>
          </p:cNvPr>
          <p:cNvSpPr/>
          <p:nvPr/>
        </p:nvSpPr>
        <p:spPr>
          <a:xfrm>
            <a:off x="2416305" y="3646309"/>
            <a:ext cx="2080259" cy="347472"/>
          </a:xfrm>
          <a:prstGeom prst="rect">
            <a:avLst/>
          </a:prstGeom>
          <a:solidFill>
            <a:srgbClr val="05347E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Health &amp; Human Services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4965C-AE41-24F8-CCCC-B747F038E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94B68B-A24B-FF70-1EFC-C91C8C30A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1474" y="1374755"/>
            <a:ext cx="8239125" cy="4525963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Agriculture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Non-profit fire stations only</a:t>
            </a:r>
          </a:p>
          <a:p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Commerce, Justice &amp; Science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Non-profit colleges and universities (all accounts except COPS Tech)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Byrne JAG – law-enforcement focused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Energy &amp; Water – Army Corps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Only for projects or studies that have federal authorization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Interior &amp; Environment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Colleges and universities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SRF eligible non-profit water or wastewater utilities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Health &amp; Human Services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Certified rural health clinics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Federally Qualified Health Centers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Designated Critical Access Hospitals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Hospitals located in rural areas</a:t>
            </a: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AF05746-9688-72D7-4686-35CE5A419E4C}"/>
              </a:ext>
            </a:extLst>
          </p:cNvPr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366A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28" name="Picture 27" descr="Full color logo (3).png">
            <a:extLst>
              <a:ext uri="{FF2B5EF4-FFF2-40B4-BE49-F238E27FC236}">
                <a16:creationId xmlns:a16="http://schemas.microsoft.com/office/drawing/2014/main" id="{1C3493A3-D91C-7555-445D-35D165E05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274320"/>
            <a:ext cx="2286000" cy="897038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863A70A-78FF-EC14-E8B3-57D1162D625A}"/>
              </a:ext>
            </a:extLst>
          </p:cNvPr>
          <p:cNvSpPr txBox="1"/>
          <p:nvPr/>
        </p:nvSpPr>
        <p:spPr>
          <a:xfrm>
            <a:off x="822157" y="535305"/>
            <a:ext cx="57691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dirty="0">
                <a:solidFill>
                  <a:srgbClr val="05347E"/>
                </a:solidFill>
                <a:latin typeface="Calibri Light"/>
              </a:rPr>
              <a:t>Non-Profit Eligibility is Limited for FY27</a:t>
            </a:r>
            <a:endParaRPr sz="2800" b="0" dirty="0">
              <a:solidFill>
                <a:srgbClr val="05347E"/>
              </a:solidFill>
              <a:latin typeface="Calibri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EA7F74C-62F9-B462-C998-EDAF52E5053B}"/>
              </a:ext>
            </a:extLst>
          </p:cNvPr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0534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0">
                <a:solidFill>
                  <a:srgbClr val="FFFFFF"/>
                </a:solidFill>
                <a:latin typeface="Calibri Light"/>
              </a:rPr>
              <a:t>JIM HIMES | Application Process Overview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D04326A3-770D-0C8E-A4F3-E81B260952EE}"/>
              </a:ext>
            </a:extLst>
          </p:cNvPr>
          <p:cNvSpPr txBox="1">
            <a:spLocks/>
          </p:cNvSpPr>
          <p:nvPr/>
        </p:nvSpPr>
        <p:spPr>
          <a:xfrm>
            <a:off x="4733925" y="1374754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4C71B4F-4BCA-6F26-18C2-564156D08CF6}"/>
              </a:ext>
            </a:extLst>
          </p:cNvPr>
          <p:cNvSpPr txBox="1">
            <a:spLocks/>
          </p:cNvSpPr>
          <p:nvPr/>
        </p:nvSpPr>
        <p:spPr>
          <a:xfrm>
            <a:off x="4572000" y="1374755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0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406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366A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421891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800" b="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Tips for a Strong Application</a:t>
            </a:r>
            <a:endParaRPr sz="2800" b="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Picture 4" descr="Full color logo (3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0" y="274320"/>
            <a:ext cx="2286000" cy="89703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0534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JIM HIMES | Application Process Overview</a:t>
            </a:r>
          </a:p>
        </p:txBody>
      </p:sp>
      <p:sp>
        <p:nvSpPr>
          <p:cNvPr id="8" name="Shape 2">
            <a:extLst>
              <a:ext uri="{FF2B5EF4-FFF2-40B4-BE49-F238E27FC236}">
                <a16:creationId xmlns:a16="http://schemas.microsoft.com/office/drawing/2014/main" id="{1AADB64C-289F-44E4-E4D5-4A111CB42607}"/>
              </a:ext>
            </a:extLst>
          </p:cNvPr>
          <p:cNvSpPr/>
          <p:nvPr/>
        </p:nvSpPr>
        <p:spPr>
          <a:xfrm>
            <a:off x="372096" y="1662814"/>
            <a:ext cx="26517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508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07649F05-B19A-FB8C-CDE4-7DFF76F3084E}"/>
              </a:ext>
            </a:extLst>
          </p:cNvPr>
          <p:cNvSpPr/>
          <p:nvPr/>
        </p:nvSpPr>
        <p:spPr>
          <a:xfrm>
            <a:off x="701280" y="1874459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 Shovel-Ready</a:t>
            </a:r>
            <a:endParaRPr lang="en-US" sz="11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9AC6126F-F945-A017-527A-18122070AC88}"/>
              </a:ext>
            </a:extLst>
          </p:cNvPr>
          <p:cNvSpPr/>
          <p:nvPr/>
        </p:nvSpPr>
        <p:spPr>
          <a:xfrm>
            <a:off x="471734" y="2240916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Rep. Himes places a high premium on shovel-ready projects and a demonstrated ability to rapidly deploy funds when considering which applications to support</a:t>
            </a:r>
          </a:p>
        </p:txBody>
      </p:sp>
      <p:sp>
        <p:nvSpPr>
          <p:cNvPr id="11" name="Shape 7">
            <a:extLst>
              <a:ext uri="{FF2B5EF4-FFF2-40B4-BE49-F238E27FC236}">
                <a16:creationId xmlns:a16="http://schemas.microsoft.com/office/drawing/2014/main" id="{BEBA4047-3ECE-AD12-ABC7-B56A1141CFBE}"/>
              </a:ext>
            </a:extLst>
          </p:cNvPr>
          <p:cNvSpPr/>
          <p:nvPr/>
        </p:nvSpPr>
        <p:spPr>
          <a:xfrm>
            <a:off x="3246120" y="1626599"/>
            <a:ext cx="26517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508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429BFBBD-536F-B469-3F1B-5055FD81BCCC}"/>
              </a:ext>
            </a:extLst>
          </p:cNvPr>
          <p:cNvSpPr/>
          <p:nvPr/>
        </p:nvSpPr>
        <p:spPr>
          <a:xfrm>
            <a:off x="3500522" y="1874459"/>
            <a:ext cx="21564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Write a Detailed Project Description</a:t>
            </a:r>
            <a:endParaRPr lang="en-US" sz="11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8B333571-E9E1-92DE-B6D7-8CEC8D7A10F4}"/>
              </a:ext>
            </a:extLst>
          </p:cNvPr>
          <p:cNvSpPr/>
          <p:nvPr/>
        </p:nvSpPr>
        <p:spPr>
          <a:xfrm>
            <a:off x="3376718" y="2284967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Generic descriptions like 'wastewater upgrade' are insufficient. Be specific: describe the activities, timeline, scope, and how funds will be used. </a:t>
            </a:r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083A118D-E513-794B-459A-EF6A7CCE0B3D}"/>
              </a:ext>
            </a:extLst>
          </p:cNvPr>
          <p:cNvSpPr/>
          <p:nvPr/>
        </p:nvSpPr>
        <p:spPr>
          <a:xfrm>
            <a:off x="6133597" y="1662814"/>
            <a:ext cx="26517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508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Text 15">
            <a:extLst>
              <a:ext uri="{FF2B5EF4-FFF2-40B4-BE49-F238E27FC236}">
                <a16:creationId xmlns:a16="http://schemas.microsoft.com/office/drawing/2014/main" id="{0AD3B96B-D189-36AA-7713-13CEEAF92D6E}"/>
              </a:ext>
            </a:extLst>
          </p:cNvPr>
          <p:cNvSpPr/>
          <p:nvPr/>
        </p:nvSpPr>
        <p:spPr>
          <a:xfrm>
            <a:off x="6486459" y="1874459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Demonstrate Benefit to CT-04</a:t>
            </a:r>
            <a:endParaRPr lang="en-US" sz="11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Text 16">
            <a:extLst>
              <a:ext uri="{FF2B5EF4-FFF2-40B4-BE49-F238E27FC236}">
                <a16:creationId xmlns:a16="http://schemas.microsoft.com/office/drawing/2014/main" id="{71873472-E7F4-35D7-D544-BC3E1C847842}"/>
              </a:ext>
            </a:extLst>
          </p:cNvPr>
          <p:cNvSpPr/>
          <p:nvPr/>
        </p:nvSpPr>
        <p:spPr>
          <a:xfrm>
            <a:off x="6211584" y="2296539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Explain who benefits, how many people are served, and why it is a priority for the Fourth District. Whenever possible, tie the benefit to the federal authorization.</a:t>
            </a:r>
          </a:p>
        </p:txBody>
      </p:sp>
      <p:sp>
        <p:nvSpPr>
          <p:cNvPr id="17" name="Shape 2">
            <a:extLst>
              <a:ext uri="{FF2B5EF4-FFF2-40B4-BE49-F238E27FC236}">
                <a16:creationId xmlns:a16="http://schemas.microsoft.com/office/drawing/2014/main" id="{9E1C852D-D293-12E7-CB10-7666C8E20F3D}"/>
              </a:ext>
            </a:extLst>
          </p:cNvPr>
          <p:cNvSpPr/>
          <p:nvPr/>
        </p:nvSpPr>
        <p:spPr>
          <a:xfrm>
            <a:off x="356616" y="3726321"/>
            <a:ext cx="26517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508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Shape 2">
            <a:extLst>
              <a:ext uri="{FF2B5EF4-FFF2-40B4-BE49-F238E27FC236}">
                <a16:creationId xmlns:a16="http://schemas.microsoft.com/office/drawing/2014/main" id="{D77FF594-3588-B9FE-94A5-ACE4574C2474}"/>
              </a:ext>
            </a:extLst>
          </p:cNvPr>
          <p:cNvSpPr/>
          <p:nvPr/>
        </p:nvSpPr>
        <p:spPr>
          <a:xfrm>
            <a:off x="3246120" y="3725174"/>
            <a:ext cx="26517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508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Shape 2">
            <a:extLst>
              <a:ext uri="{FF2B5EF4-FFF2-40B4-BE49-F238E27FC236}">
                <a16:creationId xmlns:a16="http://schemas.microsoft.com/office/drawing/2014/main" id="{53FA3D97-2A8B-80D5-596A-3BFB22A7D955}"/>
              </a:ext>
            </a:extLst>
          </p:cNvPr>
          <p:cNvSpPr/>
          <p:nvPr/>
        </p:nvSpPr>
        <p:spPr>
          <a:xfrm>
            <a:off x="6135624" y="3725174"/>
            <a:ext cx="265176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CDFE1"/>
            </a:solidFill>
            <a:prstDash val="solid"/>
          </a:ln>
          <a:effectLst>
            <a:outerShdw blurRad="508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 20">
            <a:extLst>
              <a:ext uri="{FF2B5EF4-FFF2-40B4-BE49-F238E27FC236}">
                <a16:creationId xmlns:a16="http://schemas.microsoft.com/office/drawing/2014/main" id="{6D7AC43D-6970-CC49-5F81-41413399F7C3}"/>
              </a:ext>
            </a:extLst>
          </p:cNvPr>
          <p:cNvSpPr/>
          <p:nvPr/>
        </p:nvSpPr>
        <p:spPr>
          <a:xfrm>
            <a:off x="701280" y="3874122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Gather Strong Support Letters</a:t>
            </a:r>
            <a:endParaRPr lang="en-US" sz="11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Text 21">
            <a:extLst>
              <a:ext uri="{FF2B5EF4-FFF2-40B4-BE49-F238E27FC236}">
                <a16:creationId xmlns:a16="http://schemas.microsoft.com/office/drawing/2014/main" id="{513D40FE-2C11-CAE2-E148-59907CD3B2A4}"/>
              </a:ext>
            </a:extLst>
          </p:cNvPr>
          <p:cNvSpPr/>
          <p:nvPr/>
        </p:nvSpPr>
        <p:spPr>
          <a:xfrm>
            <a:off x="463536" y="4200160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Demonstrated community support is required. Letters from elected officials, news articles, resolutions and community planning documents strengthen.</a:t>
            </a:r>
          </a:p>
        </p:txBody>
      </p:sp>
      <p:sp>
        <p:nvSpPr>
          <p:cNvPr id="22" name="Text 25">
            <a:extLst>
              <a:ext uri="{FF2B5EF4-FFF2-40B4-BE49-F238E27FC236}">
                <a16:creationId xmlns:a16="http://schemas.microsoft.com/office/drawing/2014/main" id="{578874DE-84E9-27A7-745A-C6DE4DE4F754}"/>
              </a:ext>
            </a:extLst>
          </p:cNvPr>
          <p:cNvSpPr/>
          <p:nvPr/>
        </p:nvSpPr>
        <p:spPr>
          <a:xfrm>
            <a:off x="3493796" y="3879393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Confirm Eligibility First</a:t>
            </a:r>
            <a:endParaRPr lang="en-US" sz="11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3" name="Text 26">
            <a:extLst>
              <a:ext uri="{FF2B5EF4-FFF2-40B4-BE49-F238E27FC236}">
                <a16:creationId xmlns:a16="http://schemas.microsoft.com/office/drawing/2014/main" id="{F912C89C-61F7-A6D7-91C3-1D1F457E3DA6}"/>
              </a:ext>
            </a:extLst>
          </p:cNvPr>
          <p:cNvSpPr/>
          <p:nvPr/>
        </p:nvSpPr>
        <p:spPr>
          <a:xfrm>
            <a:off x="3337560" y="4204356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Read through Himes CPF Guide and understand the federal requirements. Be aware of any required partnership or administration from state agencies.</a:t>
            </a:r>
          </a:p>
        </p:txBody>
      </p:sp>
      <p:sp>
        <p:nvSpPr>
          <p:cNvPr id="24" name="Text 30">
            <a:extLst>
              <a:ext uri="{FF2B5EF4-FFF2-40B4-BE49-F238E27FC236}">
                <a16:creationId xmlns:a16="http://schemas.microsoft.com/office/drawing/2014/main" id="{F98CCC02-ACE9-6CE7-633F-1B07B6FDDA16}"/>
              </a:ext>
            </a:extLst>
          </p:cNvPr>
          <p:cNvSpPr/>
          <p:nvPr/>
        </p:nvSpPr>
        <p:spPr>
          <a:xfrm>
            <a:off x="6462781" y="3917816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Have a Cost-Share Plan</a:t>
            </a:r>
            <a:endParaRPr lang="en-US" sz="1100" dirty="0">
              <a:solidFill>
                <a:srgbClr val="05347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5" name="Text 31">
            <a:extLst>
              <a:ext uri="{FF2B5EF4-FFF2-40B4-BE49-F238E27FC236}">
                <a16:creationId xmlns:a16="http://schemas.microsoft.com/office/drawing/2014/main" id="{177BF8FC-B5C2-44FB-A2CC-72E65832D867}"/>
              </a:ext>
            </a:extLst>
          </p:cNvPr>
          <p:cNvSpPr/>
          <p:nvPr/>
        </p:nvSpPr>
        <p:spPr>
          <a:xfrm>
            <a:off x="6248715" y="4210671"/>
            <a:ext cx="24688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5347E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Know your matching requirement and have a clear plan (not necessarily funds in-hand) to meet it. Other federal funds typically cannot count toward match.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CB20DD-913A-FFE9-D966-902E6261F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EC49CC-D270-EF88-ED16-BF940B2F967E}"/>
              </a:ext>
            </a:extLst>
          </p:cNvPr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366A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72D2A0-37F6-A970-2E06-8D7E4275DDF2}"/>
              </a:ext>
            </a:extLst>
          </p:cNvPr>
          <p:cNvSpPr txBox="1"/>
          <p:nvPr/>
        </p:nvSpPr>
        <p:spPr>
          <a:xfrm>
            <a:off x="914400" y="54864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0">
                <a:solidFill>
                  <a:srgbClr val="05347E"/>
                </a:solidFill>
                <a:latin typeface="Calibri Light"/>
              </a:rPr>
              <a:t>Questions &amp; Contact Information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71270-0B9F-39B4-B055-F7AA73F5D837}"/>
              </a:ext>
            </a:extLst>
          </p:cNvPr>
          <p:cNvSpPr txBox="1"/>
          <p:nvPr/>
        </p:nvSpPr>
        <p:spPr>
          <a:xfrm>
            <a:off x="1097280" y="1463040"/>
            <a:ext cx="6949440" cy="38404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r>
              <a:rPr sz="2000" b="0" dirty="0">
                <a:solidFill>
                  <a:srgbClr val="282828"/>
                </a:solidFill>
                <a:latin typeface="Calibri Light"/>
              </a:rPr>
              <a:t>Website: </a:t>
            </a:r>
            <a:r>
              <a:rPr lang="en-US" sz="2000" b="0" dirty="0">
                <a:solidFill>
                  <a:srgbClr val="282828"/>
                </a:solidFill>
                <a:latin typeface="Calibri Light"/>
                <a:hlinkClick r:id="rId2"/>
              </a:rPr>
              <a:t>https://</a:t>
            </a:r>
            <a:r>
              <a:rPr sz="2000" b="0" dirty="0">
                <a:solidFill>
                  <a:srgbClr val="282828"/>
                </a:solidFill>
                <a:latin typeface="Calibri Light"/>
                <a:hlinkClick r:id="rId2"/>
              </a:rPr>
              <a:t>himes.house.gov</a:t>
            </a:r>
            <a:r>
              <a:rPr lang="en-US" sz="2000" b="0" dirty="0">
                <a:solidFill>
                  <a:srgbClr val="282828"/>
                </a:solidFill>
                <a:latin typeface="Calibri Light"/>
              </a:rPr>
              <a:t> </a:t>
            </a:r>
            <a:endParaRPr sz="2000" b="0" dirty="0">
              <a:solidFill>
                <a:srgbClr val="282828"/>
              </a:solidFill>
              <a:latin typeface="Calibri Light"/>
            </a:endParaRPr>
          </a:p>
          <a:p>
            <a:r>
              <a:rPr sz="2000" b="0" dirty="0">
                <a:solidFill>
                  <a:srgbClr val="282828"/>
                </a:solidFill>
                <a:latin typeface="Calibri Light"/>
              </a:rPr>
              <a:t>Email: </a:t>
            </a:r>
            <a:r>
              <a:rPr lang="en-US" sz="2000" b="0" dirty="0">
                <a:solidFill>
                  <a:srgbClr val="282828"/>
                </a:solidFill>
                <a:latin typeface="Calibri Light"/>
                <a:hlinkClick r:id="rId3"/>
              </a:rPr>
              <a:t>CT04CPF@mail.house.gov</a:t>
            </a:r>
            <a:r>
              <a:rPr lang="en-US" sz="2000" dirty="0">
                <a:solidFill>
                  <a:srgbClr val="282828"/>
                </a:solidFill>
                <a:latin typeface="Calibri Light"/>
              </a:rPr>
              <a:t>; </a:t>
            </a:r>
            <a:r>
              <a:rPr lang="en-US" sz="2000" b="0" dirty="0">
                <a:solidFill>
                  <a:srgbClr val="282828"/>
                </a:solidFill>
                <a:latin typeface="Calibri Light"/>
                <a:hlinkClick r:id="rId4"/>
              </a:rPr>
              <a:t>Hannah.Aiken@mail.house.gov</a:t>
            </a:r>
            <a:r>
              <a:rPr lang="en-US" sz="2000" b="0" dirty="0">
                <a:solidFill>
                  <a:srgbClr val="282828"/>
                </a:solidFill>
                <a:latin typeface="Calibri Light"/>
              </a:rPr>
              <a:t> </a:t>
            </a:r>
            <a:endParaRPr sz="2000" b="0" dirty="0">
              <a:solidFill>
                <a:srgbClr val="282828"/>
              </a:solidFill>
              <a:latin typeface="Calibri Light"/>
            </a:endParaRPr>
          </a:p>
          <a:p>
            <a:r>
              <a:rPr sz="2000" b="0" dirty="0">
                <a:solidFill>
                  <a:srgbClr val="282828"/>
                </a:solidFill>
                <a:latin typeface="Calibri Light"/>
              </a:rPr>
              <a:t>Phone: </a:t>
            </a:r>
            <a:r>
              <a:rPr lang="en-US" sz="2000" b="0" dirty="0">
                <a:solidFill>
                  <a:srgbClr val="282828"/>
                </a:solidFill>
                <a:latin typeface="Calibri Light"/>
              </a:rPr>
              <a:t>202-225-5541</a:t>
            </a:r>
            <a:endParaRPr sz="2000" b="0" dirty="0">
              <a:solidFill>
                <a:srgbClr val="282828"/>
              </a:solidFill>
              <a:latin typeface="Calibri Light"/>
            </a:endParaRPr>
          </a:p>
        </p:txBody>
      </p:sp>
      <p:pic>
        <p:nvPicPr>
          <p:cNvPr id="5" name="Picture 4" descr="Full color logo (3).png">
            <a:extLst>
              <a:ext uri="{FF2B5EF4-FFF2-40B4-BE49-F238E27FC236}">
                <a16:creationId xmlns:a16="http://schemas.microsoft.com/office/drawing/2014/main" id="{9C209A3E-8990-F611-3CD3-3DAF9E551D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0" y="274320"/>
            <a:ext cx="2286000" cy="89703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AB8667-7E7C-C618-F3D4-A5AD05EF930C}"/>
              </a:ext>
            </a:extLst>
          </p:cNvPr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rgbClr val="0534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0">
                <a:solidFill>
                  <a:srgbClr val="FFFFFF"/>
                </a:solidFill>
                <a:latin typeface="Calibri Light"/>
              </a:rPr>
              <a:t>JIM HIMES | Application Process Overview</a:t>
            </a:r>
          </a:p>
        </p:txBody>
      </p:sp>
    </p:spTree>
    <p:extLst>
      <p:ext uri="{BB962C8B-B14F-4D97-AF65-F5344CB8AC3E}">
        <p14:creationId xmlns:p14="http://schemas.microsoft.com/office/powerpoint/2010/main" val="3277533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5510</TotalTime>
  <Words>782</Words>
  <Application>Microsoft Office PowerPoint</Application>
  <PresentationFormat>On-screen Show (4:3)</PresentationFormat>
  <Paragraphs>144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Aiken, Hannah</dc:creator>
  <cp:keywords/>
  <dc:description>generated using python-pptx</dc:description>
  <cp:lastModifiedBy>Aiken, Hannah</cp:lastModifiedBy>
  <cp:revision>10</cp:revision>
  <dcterms:created xsi:type="dcterms:W3CDTF">2013-01-27T09:14:16Z</dcterms:created>
  <dcterms:modified xsi:type="dcterms:W3CDTF">2026-02-27T15:49:03Z</dcterms:modified>
  <cp:category/>
</cp:coreProperties>
</file>